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15" r:id="rId3"/>
    <p:sldId id="257" r:id="rId4"/>
    <p:sldId id="263" r:id="rId5"/>
    <p:sldId id="264" r:id="rId6"/>
    <p:sldId id="816" r:id="rId7"/>
    <p:sldId id="269" r:id="rId8"/>
    <p:sldId id="268" r:id="rId9"/>
    <p:sldId id="270" r:id="rId10"/>
    <p:sldId id="812" r:id="rId11"/>
    <p:sldId id="811" r:id="rId12"/>
    <p:sldId id="266" r:id="rId13"/>
    <p:sldId id="814" r:id="rId14"/>
    <p:sldId id="813" r:id="rId15"/>
    <p:sldId id="273" r:id="rId16"/>
    <p:sldId id="258" r:id="rId17"/>
    <p:sldId id="265" r:id="rId18"/>
    <p:sldId id="818" r:id="rId19"/>
    <p:sldId id="81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DDD"/>
    <a:srgbClr val="284C61"/>
    <a:srgbClr val="FFFFFF"/>
    <a:srgbClr val="1F465C"/>
    <a:srgbClr val="22C1CB"/>
    <a:srgbClr val="26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4" autoAdjust="0"/>
  </p:normalViewPr>
  <p:slideViewPr>
    <p:cSldViewPr snapToGrid="0" snapToObjects="1">
      <p:cViewPr varScale="1">
        <p:scale>
          <a:sx n="150" d="100"/>
          <a:sy n="150" d="100"/>
        </p:scale>
        <p:origin x="3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7C58-90DE-4FFC-BA29-5990E7D7BFC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59B8-913C-4FFF-A65D-C4135ACA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IGS = INTERNATIONAL GNSS SYSTEM</a:t>
            </a:r>
          </a:p>
          <a:p>
            <a:endParaRPr lang="en-US" dirty="0"/>
          </a:p>
          <a:p>
            <a:r>
              <a:rPr lang="en-US" dirty="0"/>
              <a:t>Intra Frame Velocity model will be how we compute the change over time to keep positions relative to the plate stable.</a:t>
            </a:r>
          </a:p>
          <a:p>
            <a:r>
              <a:rPr lang="en-US" dirty="0"/>
              <a:t>NATRF will agree with ITRF on the day it goes live, then will slowly drift away with the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677D8-2D41-47C5-AF32-468B500FAA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up webinars and YouTube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677D8-2D41-47C5-AF32-468B500FAA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59B8-913C-4FFF-A65D-C4135ACAB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0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CCD-6717-574A-A56C-5EAEFFB935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73844"/>
            <a:ext cx="7886700" cy="37171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3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3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DB20-6B22-7E45-ABEA-7878EF903F3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6E67-E65C-7C48-8E39-C8E482FC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b@bluemarblege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TitleSlide_1920x1080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91165"/>
          </a:xfrm>
          <a:prstGeom prst="rect">
            <a:avLst/>
          </a:prstGeom>
        </p:spPr>
      </p:pic>
      <p:pic>
        <p:nvPicPr>
          <p:cNvPr id="15" name="Picture 14" descr="PresentationDesign_LogoBar_1920x1080-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183164"/>
            <a:ext cx="8143723" cy="697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289850"/>
            <a:ext cx="9220200" cy="11025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9DDDD"/>
                </a:solidFill>
                <a:latin typeface="Cabin Condensed Bold"/>
                <a:cs typeface="Cabin Condensed Bold"/>
              </a:rPr>
              <a:t>Working with Change; Staying Current When Standards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4777" y="3408952"/>
            <a:ext cx="3184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bg1"/>
                </a:solidFill>
                <a:latin typeface="Alegreya"/>
                <a:cs typeface="Alegreya"/>
              </a:rPr>
              <a:t>APSG 43 - May 8,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B30C7-CC4F-44B6-9F4A-56CE8BA4F200}"/>
              </a:ext>
            </a:extLst>
          </p:cNvPr>
          <p:cNvSpPr/>
          <p:nvPr/>
        </p:nvSpPr>
        <p:spPr>
          <a:xfrm>
            <a:off x="-76200" y="4183164"/>
            <a:ext cx="9106328" cy="697079"/>
          </a:xfrm>
          <a:prstGeom prst="rect">
            <a:avLst/>
          </a:prstGeom>
          <a:gradFill flip="none" rotWithShape="1">
            <a:gsLst>
              <a:gs pos="0">
                <a:srgbClr val="284C61"/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3806" y="4190194"/>
            <a:ext cx="353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bin Bold"/>
                <a:cs typeface="Cabin Bold"/>
              </a:rPr>
              <a:t>Kris Berglund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2902" y="4478936"/>
            <a:ext cx="3013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9DDDD"/>
                </a:solidFill>
                <a:latin typeface="Cabin Regular"/>
                <a:cs typeface="Cabin Regular"/>
              </a:rPr>
              <a:t>Vice-President, Sales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C5CAA-C190-499C-A29E-6BFF454D96FE}"/>
              </a:ext>
            </a:extLst>
          </p:cNvPr>
          <p:cNvSpPr/>
          <p:nvPr/>
        </p:nvSpPr>
        <p:spPr>
          <a:xfrm>
            <a:off x="2062717" y="553197"/>
            <a:ext cx="4933506" cy="13535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C5AD059-50A7-4612-A5DE-348B0D9E8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655781"/>
            <a:ext cx="4572000" cy="1171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D898EA-5019-4CCD-B236-8F7FB88E0769}"/>
              </a:ext>
            </a:extLst>
          </p:cNvPr>
          <p:cNvGrpSpPr/>
          <p:nvPr/>
        </p:nvGrpSpPr>
        <p:grpSpPr>
          <a:xfrm>
            <a:off x="201038" y="4176420"/>
            <a:ext cx="1147863" cy="646285"/>
            <a:chOff x="1006549" y="382772"/>
            <a:chExt cx="7145079" cy="39694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1997850-41FE-4CD4-A267-3F4795E8D69C}"/>
                </a:ext>
              </a:extLst>
            </p:cNvPr>
            <p:cNvSpPr/>
            <p:nvPr/>
          </p:nvSpPr>
          <p:spPr>
            <a:xfrm>
              <a:off x="1006549" y="382772"/>
              <a:ext cx="7145079" cy="3969488"/>
            </a:xfrm>
            <a:prstGeom prst="roundRect">
              <a:avLst/>
            </a:prstGeom>
            <a:solidFill>
              <a:schemeClr val="bg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369A43-14BC-4C8D-9E35-E4C2C6A0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912" y="625024"/>
              <a:ext cx="6244856" cy="337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5785" y="509623"/>
            <a:ext cx="7883071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Datum Transformation Parameters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31417" y="1084779"/>
            <a:ext cx="9036715" cy="277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Seven (7) Parameter Datum Transformation – </a:t>
            </a:r>
            <a:r>
              <a:rPr lang="en-US" sz="2400" i="1" dirty="0">
                <a:solidFill>
                  <a:schemeClr val="bg1"/>
                </a:solidFill>
                <a:latin typeface="Cabin Regular"/>
                <a:cs typeface="Cabin Regular"/>
              </a:rPr>
              <a:t>shift happens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Delta X, how much shift applied to geocentric X, </a:t>
            </a:r>
            <a:r>
              <a:rPr lang="en-US" sz="1800" dirty="0">
                <a:solidFill>
                  <a:srgbClr val="FFFF00"/>
                </a:solidFill>
                <a:latin typeface="Cabin Regular"/>
                <a:cs typeface="Cabin Regular"/>
              </a:rPr>
              <a:t>+ or – determines direction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Delta Y, how much shift applied to geocentric 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Delta Z, how much shift applied to the geocentric Z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Rotation X, denoted by angular units, defines rotation, </a:t>
            </a:r>
            <a:r>
              <a:rPr lang="en-US" sz="1800" dirty="0">
                <a:solidFill>
                  <a:srgbClr val="FFFF00"/>
                </a:solidFill>
                <a:latin typeface="Cabin Regular"/>
                <a:cs typeface="Cabin Regular"/>
              </a:rPr>
              <a:t>+ or – determines direction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Rotation Y, denoted by angular units, defines rotation shift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Rotation Z, denoted by angular units, defines rotation shift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Cabin Regular"/>
                <a:cs typeface="Cabin Regular"/>
              </a:rPr>
              <a:t>Scale, denoted by scale parameter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131AB-1F96-4E7A-AD7C-A622C8C0ADBE}"/>
              </a:ext>
            </a:extLst>
          </p:cNvPr>
          <p:cNvSpPr txBox="1"/>
          <p:nvPr/>
        </p:nvSpPr>
        <p:spPr>
          <a:xfrm>
            <a:off x="31417" y="3809355"/>
            <a:ext cx="8424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Fourteen (14) Parameter Datum Transformation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bin Regular"/>
                <a:cs typeface="Cabin Regular"/>
              </a:rPr>
              <a:t>Defines the relationship between 2 frames </a:t>
            </a:r>
            <a:r>
              <a:rPr lang="en-US" b="1" i="1" dirty="0">
                <a:solidFill>
                  <a:schemeClr val="bg1"/>
                </a:solidFill>
                <a:latin typeface="Cabin Regular"/>
                <a:cs typeface="Cabin Regular"/>
              </a:rPr>
              <a:t>at a given instance in time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bin Regular"/>
                <a:cs typeface="Cabin Regular"/>
              </a:rPr>
              <a:t>Seven velocity parameters applied to the above shift/rotation/scale parameters </a:t>
            </a:r>
          </a:p>
          <a:p>
            <a:pPr marL="742950" lvl="1" indent="-285750">
              <a:buFontTx/>
              <a:buChar char="-"/>
            </a:pPr>
            <a:endParaRPr lang="en-US" i="1" dirty="0">
              <a:solidFill>
                <a:schemeClr val="bg1"/>
              </a:solidFill>
              <a:latin typeface="Cabin Regular"/>
              <a:cs typeface="Cabin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Other Assumptions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25425" y="1147367"/>
            <a:ext cx="8693150" cy="48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bin Regular"/>
                <a:cs typeface="Cabin Regular"/>
              </a:rPr>
              <a:t>Assumption of Equivalence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6061E3-97B5-4615-AC75-FC4FD84B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2732"/>
            <a:ext cx="8229600" cy="3001146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iOGP’s EPSG Geodetic Parameter Registry states:</a:t>
            </a:r>
            <a:endParaRPr lang="en-US" sz="44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WGS84 (All realizations), NAD83 (1986), NAD83(NSRS2007), NAD83 (2011),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	ITRF (all epochs), GDA94, RGF95, JGD2000, IRENET95, ETRS89, </a:t>
            </a:r>
            <a:r>
              <a:rPr lang="en-US" sz="4400" dirty="0" err="1">
                <a:solidFill>
                  <a:schemeClr val="bg1"/>
                </a:solidFill>
              </a:rPr>
              <a:t>etc</a:t>
            </a:r>
            <a:r>
              <a:rPr lang="en-US" sz="4400" dirty="0">
                <a:solidFill>
                  <a:schemeClr val="bg1"/>
                </a:solidFill>
              </a:rPr>
              <a:t>…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	…About 60 datums, worldwide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are coincident</a:t>
            </a:r>
            <a:r>
              <a:rPr lang="en-US" sz="4400" b="1" dirty="0">
                <a:solidFill>
                  <a:schemeClr val="bg1"/>
                </a:solidFill>
              </a:rPr>
              <a:t> at the +/- 1 meter level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Because of this, many tools are set up with that assumption.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44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Because of </a:t>
            </a:r>
            <a:r>
              <a:rPr lang="en-US" sz="4400" i="1" dirty="0">
                <a:solidFill>
                  <a:schemeClr val="bg1"/>
                </a:solidFill>
              </a:rPr>
              <a:t>this,</a:t>
            </a:r>
            <a:r>
              <a:rPr lang="en-US" sz="4400" dirty="0">
                <a:solidFill>
                  <a:schemeClr val="bg1"/>
                </a:solidFill>
              </a:rPr>
              <a:t> a lot of people are too.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4484" y="509623"/>
            <a:ext cx="8839200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2C1CB"/>
                </a:solidFill>
                <a:latin typeface="Cabin Condensed Bold"/>
                <a:cs typeface="Cabin Condensed Bold"/>
              </a:rPr>
              <a:t>Geospatial Data Standard Organizations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A8BC0-5F10-4512-9808-99278AE78F50}"/>
              </a:ext>
            </a:extLst>
          </p:cNvPr>
          <p:cNvSpPr txBox="1"/>
          <p:nvPr/>
        </p:nvSpPr>
        <p:spPr>
          <a:xfrm>
            <a:off x="483851" y="2915159"/>
            <a:ext cx="2727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Positional accuracy standards for digital geospatial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Digital </a:t>
            </a:r>
            <a:r>
              <a:rPr lang="en-US" dirty="0" err="1">
                <a:solidFill>
                  <a:srgbClr val="22C1CB"/>
                </a:solidFill>
              </a:rPr>
              <a:t>orthoimagery</a:t>
            </a:r>
            <a:endParaRPr lang="en-US" dirty="0">
              <a:solidFill>
                <a:srgbClr val="22C1C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Digital planimetric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Digital elevation data</a:t>
            </a:r>
            <a:endParaRPr lang="en-US" b="1" dirty="0">
              <a:solidFill>
                <a:srgbClr val="22C1C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8E704-7C3E-4435-A91F-058E1340CE14}"/>
              </a:ext>
            </a:extLst>
          </p:cNvPr>
          <p:cNvSpPr txBox="1"/>
          <p:nvPr/>
        </p:nvSpPr>
        <p:spPr>
          <a:xfrm>
            <a:off x="3433600" y="3080177"/>
            <a:ext cx="2449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Data specifications for coordinate reference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Defines 2D, 3D, compound CRS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Map projection suggestions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06E2F4-CB0E-4BEF-A7F1-B33F4DA231B7}"/>
              </a:ext>
            </a:extLst>
          </p:cNvPr>
          <p:cNvSpPr txBox="1"/>
          <p:nvPr/>
        </p:nvSpPr>
        <p:spPr>
          <a:xfrm>
            <a:off x="5933059" y="2571750"/>
            <a:ext cx="244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Well known geodetic parameter dataset of ellipsoids, datums and datum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Accessible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C1CB"/>
                </a:solidFill>
              </a:rPr>
              <a:t>Maintained by iOGP Geodesy Committee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EB4A82-BB3E-4D95-B47E-3CF5CA17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7" y="1419077"/>
            <a:ext cx="2385290" cy="1342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094FB-C6F2-494C-8DD2-1C054A7F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173" y="1160833"/>
            <a:ext cx="1858549" cy="185854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6C371B5-132F-4D0F-B200-7E157FEF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600" y="1617344"/>
            <a:ext cx="2994158" cy="9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A0660B-FCEE-49AF-A62C-5A933B67F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754" y="259041"/>
            <a:ext cx="8068491" cy="5046454"/>
          </a:xfr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BE91E7E-5684-4A94-BD2C-780E2EBB3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F1C03C2-372A-45FB-9816-048FC273D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8113"/>
            <a:ext cx="9144000" cy="3368280"/>
          </a:xfrm>
          <a:prstGeom prst="rect">
            <a:avLst/>
          </a:prstGeom>
          <a:effectLst>
            <a:outerShdw blurRad="444500" dist="50800" dir="5400000" algn="ctr" rotWithShape="0">
              <a:schemeClr val="tx1"/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D2CA5C-683D-4652-BE47-449DD321D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522" y="1847749"/>
            <a:ext cx="5410955" cy="1448002"/>
          </a:xfrm>
          <a:prstGeom prst="rect">
            <a:avLst/>
          </a:prstGeom>
          <a:effectLst>
            <a:outerShdw blurRad="8763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508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56762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Using a Geodetic Registry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25425" y="1147367"/>
            <a:ext cx="8693150" cy="48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bin Regular"/>
                <a:cs typeface="Cabin Regular"/>
              </a:rPr>
              <a:t>One source of approved geodetic 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B1653-6815-4FAD-AA66-59A12408AD15}"/>
              </a:ext>
            </a:extLst>
          </p:cNvPr>
          <p:cNvSpPr txBox="1"/>
          <p:nvPr/>
        </p:nvSpPr>
        <p:spPr>
          <a:xfrm>
            <a:off x="605214" y="1848025"/>
            <a:ext cx="79335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A registry is a central location for locating and verifying the right objects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Quickly search and locate objects based on certain criteria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Location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Known Area of Use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Issuer codes (including EPSG codes)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Object names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Object types (units, ellipsoids, datums, prime meridians)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14242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Benefits of Using a Registry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03200" y="1265464"/>
            <a:ext cx="8693150" cy="187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What is the Right Registry?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Single source of truth.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It meets the internal requirements for access, editing &amp; maintenance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Something that supports internal CRS definitions, internal processes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Quickly compare CRS definitions used by other vendors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Use issuer codes to organize valid parameters used by other packages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BBDA8-5F00-4C8A-AFF5-4587CB881B01}"/>
              </a:ext>
            </a:extLst>
          </p:cNvPr>
          <p:cNvSpPr txBox="1">
            <a:spLocks/>
          </p:cNvSpPr>
          <p:nvPr/>
        </p:nvSpPr>
        <p:spPr>
          <a:xfrm>
            <a:off x="203200" y="3232150"/>
            <a:ext cx="8693150" cy="156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Sharing Accurate Coordinate Reference System Definitions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Organizational contractors, government partners, regulators, regional authorities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Host your own registry for internal use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35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84086C-E6D5-4E20-AC37-AC8EC13B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60"/>
            <a:ext cx="9144000" cy="4933179"/>
          </a:xfrm>
          <a:prstGeom prst="rect">
            <a:avLst/>
          </a:prstGeom>
        </p:spPr>
      </p:pic>
      <p:pic>
        <p:nvPicPr>
          <p:cNvPr id="15" name="Picture 1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A69433F-BFC8-4E5B-8AAF-BE1921AC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BD9A58-D53B-4A1A-87FC-1778CB80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4998942"/>
          </a:xfrm>
          <a:prstGeom prst="rect">
            <a:avLst/>
          </a:prstGeom>
        </p:spPr>
      </p:pic>
      <p:pic>
        <p:nvPicPr>
          <p:cNvPr id="19" name="Picture 1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1361A2-3179-4F73-B077-D745A3ADD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4028"/>
            <a:ext cx="9144000" cy="3269818"/>
          </a:xfrm>
          <a:prstGeom prst="rect">
            <a:avLst/>
          </a:prstGeom>
        </p:spPr>
      </p:pic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E2273B-11AD-4242-902F-CEE3BC4B3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4028"/>
            <a:ext cx="9144000" cy="35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GIGs 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1143255" y="1265463"/>
            <a:ext cx="6748131" cy="310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Geospatial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 Integrity for Geoscience Software </a:t>
            </a:r>
          </a:p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Defined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29DDDD"/>
                </a:solidFill>
                <a:latin typeface="Cabin Regular"/>
                <a:cs typeface="Cabin Regular"/>
              </a:rPr>
              <a:t>Completeness</a:t>
            </a:r>
            <a:r>
              <a:rPr lang="en-US" sz="2000" dirty="0">
                <a:solidFill>
                  <a:srgbClr val="29DDDD"/>
                </a:solidFill>
                <a:latin typeface="Cabin Regular"/>
                <a:cs typeface="Cabin Regular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  Proper geospatial metadata (CRS) required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29DDDD"/>
                </a:solidFill>
                <a:latin typeface="Cabin Regular"/>
                <a:cs typeface="Cabin Regular"/>
              </a:rPr>
              <a:t>Correctness.  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Coordinate precision – free from error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29DDDD"/>
                </a:solidFill>
                <a:latin typeface="Cabin Regular"/>
                <a:cs typeface="Cabin Regular"/>
              </a:rPr>
              <a:t>Consistency.  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Relates to data model, terminology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29DDDD"/>
                </a:solidFill>
                <a:latin typeface="Cabin Regular"/>
                <a:cs typeface="Cabin Regular"/>
              </a:rPr>
              <a:t>Verifiability.  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Audit capability.  Have the prior three been achieved?</a:t>
            </a:r>
          </a:p>
          <a:p>
            <a:pPr lvl="1"/>
            <a:endParaRPr lang="en-US" sz="2000" dirty="0">
              <a:solidFill>
                <a:schemeClr val="bg1"/>
              </a:solidFill>
              <a:latin typeface="Cabin Regular"/>
              <a:cs typeface="Cabin Regular"/>
            </a:endParaRPr>
          </a:p>
          <a:p>
            <a:endParaRPr lang="en-US" sz="2400" dirty="0">
              <a:solidFill>
                <a:schemeClr val="bg1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31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5B5BF9F-CD00-40A1-BBA0-19F978EC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3796" y="0"/>
            <a:ext cx="9080204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892" y="245697"/>
            <a:ext cx="5851451" cy="857250"/>
          </a:xfrm>
          <a:solidFill>
            <a:schemeClr val="bg1"/>
          </a:solidFill>
          <a:effectLst>
            <a:softEdge rad="190500"/>
          </a:effectLst>
        </p:spPr>
        <p:txBody>
          <a:bodyPr>
            <a:normAutofit/>
          </a:bodyPr>
          <a:lstStyle/>
          <a:p>
            <a:r>
              <a:rPr lang="en-US" dirty="0">
                <a:latin typeface="Cabin Condensed Bold"/>
                <a:cs typeface="Cabin Condensed Bold"/>
              </a:rPr>
              <a:t>NSRS Modernization  </a:t>
            </a:r>
            <a:endParaRPr lang="en-US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7B622-01C0-4BE5-8250-1C3A1051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CCD-6717-574A-A56C-5EAEFFB935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46C484-3E80-4398-A5BD-BDF456D54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58" y="1072274"/>
            <a:ext cx="8160152" cy="3253251"/>
          </a:xfrm>
          <a:solidFill>
            <a:schemeClr val="bg1">
              <a:alpha val="58000"/>
            </a:schemeClr>
          </a:solidFill>
          <a:effectLst>
            <a:softEdge rad="177800"/>
          </a:effectLst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en-US" b="1" dirty="0"/>
              <a:t>Four plate-fixed Terrestrial Reference Frames (TRFs)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/>
              <a:t>Plate rotation.  Tectonic rotation around the Euler Point of a given plate (Euler Pole Rotation)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/>
              <a:t>An ITRF rotation model for each plate to negate plate rotation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NEW PLATE-FIXED REALIZATIONS EVERY FIVE YEARS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b="1" dirty="0"/>
              <a:t>Intra-frame velocity models (IFVMs)</a:t>
            </a:r>
            <a:endParaRPr lang="en-US" alt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/>
              <a:t>Reflects all horizontal motions NOT due to Euler Pole Rotation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/>
              <a:t>Four IFVMs, one for each TRF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/>
              <a:t>Works with Horizontal Time Dependent Positioning (HTDP)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5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0EEFE-B0D7-4FB0-88F6-15BDD88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CCD-6717-574A-A56C-5EAEFFB935AA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4D3E-E5A6-499B-8CE4-6BA601BFA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2C1CB"/>
                </a:solidFill>
                <a:effectLst>
                  <a:glow rad="127000">
                    <a:schemeClr val="accent5">
                      <a:lumMod val="20000"/>
                      <a:lumOff val="80000"/>
                    </a:schemeClr>
                  </a:glow>
                </a:effectLst>
                <a:latin typeface="Cabin Condensed Bold"/>
              </a:rPr>
              <a:t>Thanks!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BDE402-26BA-4E23-84E7-8FA7A1237952}"/>
              </a:ext>
            </a:extLst>
          </p:cNvPr>
          <p:cNvSpPr txBox="1">
            <a:spLocks/>
          </p:cNvSpPr>
          <p:nvPr/>
        </p:nvSpPr>
        <p:spPr>
          <a:xfrm>
            <a:off x="1244874" y="2413990"/>
            <a:ext cx="6654248" cy="392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22C1CB"/>
                </a:solidFill>
                <a:latin typeface="Cabin Condensed Bold"/>
              </a:rPr>
              <a:t>Kris Berglund, Vice-President, Sales</a:t>
            </a:r>
          </a:p>
          <a:p>
            <a:pPr marL="0" indent="0" algn="ctr">
              <a:buNone/>
            </a:pPr>
            <a:r>
              <a:rPr lang="en-US" sz="3200" u="sng" dirty="0">
                <a:solidFill>
                  <a:srgbClr val="0070C0"/>
                </a:solidFill>
                <a:latin typeface="Cabin Condensed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kb@bluemarblegeo.com</a:t>
            </a:r>
            <a:endParaRPr lang="en-US" sz="3200" u="sng" dirty="0">
              <a:solidFill>
                <a:srgbClr val="0070C0"/>
              </a:solidFill>
              <a:latin typeface="Cabin Condensed 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4C2087-9ADE-46A7-8284-E575FA694080}"/>
              </a:ext>
            </a:extLst>
          </p:cNvPr>
          <p:cNvGrpSpPr/>
          <p:nvPr/>
        </p:nvGrpSpPr>
        <p:grpSpPr>
          <a:xfrm>
            <a:off x="2713300" y="1045409"/>
            <a:ext cx="3749453" cy="1062223"/>
            <a:chOff x="2062717" y="553197"/>
            <a:chExt cx="4933506" cy="13535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9D1F05-4759-49D6-92C4-C46C9B4C12AB}"/>
                </a:ext>
              </a:extLst>
            </p:cNvPr>
            <p:cNvSpPr/>
            <p:nvPr/>
          </p:nvSpPr>
          <p:spPr>
            <a:xfrm>
              <a:off x="2062717" y="553197"/>
              <a:ext cx="4933506" cy="1353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307FBADE-0F78-4C63-A172-CA57974A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7900" y="655781"/>
              <a:ext cx="4572000" cy="11715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8E0826-937E-4C4B-954A-7DFBE257D857}"/>
              </a:ext>
            </a:extLst>
          </p:cNvPr>
          <p:cNvGrpSpPr/>
          <p:nvPr/>
        </p:nvGrpSpPr>
        <p:grpSpPr>
          <a:xfrm>
            <a:off x="3621666" y="3693620"/>
            <a:ext cx="1900663" cy="1108315"/>
            <a:chOff x="1006549" y="382772"/>
            <a:chExt cx="7145079" cy="396948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963277-9E7C-4D45-A86A-51415C695EB5}"/>
                </a:ext>
              </a:extLst>
            </p:cNvPr>
            <p:cNvSpPr/>
            <p:nvPr/>
          </p:nvSpPr>
          <p:spPr>
            <a:xfrm>
              <a:off x="1006549" y="382772"/>
              <a:ext cx="7145079" cy="3969488"/>
            </a:xfrm>
            <a:prstGeom prst="roundRect">
              <a:avLst/>
            </a:prstGeom>
            <a:solidFill>
              <a:schemeClr val="bg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1B5E83-1EB4-41E3-9CAA-6E4E5284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912" y="625024"/>
              <a:ext cx="6244856" cy="337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18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7C9-7A0F-4B6E-A78B-98D9001D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EF40-1157-47D2-92A1-8FDE7DB7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27030"/>
          </a:xfrm>
        </p:spPr>
        <p:txBody>
          <a:bodyPr/>
          <a:lstStyle/>
          <a:p>
            <a:r>
              <a:rPr lang="en-US" sz="2000" dirty="0"/>
              <a:t>How GPS and GNSS technology changed geospatial data accuracy levels</a:t>
            </a:r>
          </a:p>
          <a:p>
            <a:r>
              <a:rPr lang="en-US" sz="2000" dirty="0"/>
              <a:t>Making old data match new data - common errors we see</a:t>
            </a:r>
          </a:p>
          <a:p>
            <a:r>
              <a:rPr lang="en-US" sz="2000" dirty="0"/>
              <a:t>iOGP geodetic data guidance for the O&amp;G industry</a:t>
            </a:r>
          </a:p>
          <a:p>
            <a:pPr lvl="1"/>
            <a:r>
              <a:rPr lang="en-US" sz="1600" dirty="0"/>
              <a:t>GIGS (Geospatial Integrity for Geoscience Software)</a:t>
            </a:r>
          </a:p>
          <a:p>
            <a:r>
              <a:rPr lang="en-US" sz="2000" dirty="0"/>
              <a:t>Future Standards?  NGS and NSRS Modernization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366031"/>
            <a:ext cx="8721013" cy="2279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Global Positioning System (</a:t>
            </a:r>
            <a:r>
              <a:rPr lang="en-US" sz="2400" b="1" dirty="0">
                <a:solidFill>
                  <a:schemeClr val="bg1"/>
                </a:solidFill>
                <a:latin typeface="Cabin Regular"/>
                <a:cs typeface="Cabin Regular"/>
              </a:rPr>
              <a:t>GPS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) </a:t>
            </a:r>
            <a:r>
              <a:rPr lang="en-US" sz="2400" dirty="0">
                <a:solidFill>
                  <a:srgbClr val="FFFF00"/>
                </a:solidFill>
                <a:latin typeface="Cabin Regular"/>
                <a:cs typeface="Cabin Regular"/>
              </a:rPr>
              <a:t>2000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, 24 satellites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Cabin Regular"/>
                <a:cs typeface="Cabin Regular"/>
              </a:rPr>
              <a:t>GLONASS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 1</a:t>
            </a:r>
            <a:r>
              <a:rPr lang="en-US" sz="2400" baseline="30000" dirty="0">
                <a:solidFill>
                  <a:schemeClr val="bg1"/>
                </a:solidFill>
                <a:latin typeface="Cabin Regular"/>
                <a:cs typeface="Cabin Regular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 in 1995, 2</a:t>
            </a:r>
            <a:r>
              <a:rPr lang="en-US" sz="2400" baseline="30000" dirty="0">
                <a:solidFill>
                  <a:schemeClr val="bg1"/>
                </a:solidFill>
                <a:latin typeface="Cabin Regular"/>
                <a:cs typeface="Cabin Regular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 in </a:t>
            </a:r>
            <a:r>
              <a:rPr lang="en-US" sz="2400" dirty="0">
                <a:solidFill>
                  <a:srgbClr val="FFFF00"/>
                </a:solidFill>
                <a:latin typeface="Cabin Regular"/>
                <a:cs typeface="Cabin Regular"/>
              </a:rPr>
              <a:t>2011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, 26 satellites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Cabin Regular"/>
                <a:cs typeface="Cabin Regular"/>
              </a:rPr>
              <a:t>Galileo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bin Regular"/>
                <a:cs typeface="Cabin Regular"/>
              </a:rPr>
              <a:t>2016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, 30 satellites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Cabin Regular"/>
                <a:cs typeface="Cabin Regular"/>
              </a:rPr>
              <a:t>BeiDou-3 </a:t>
            </a:r>
            <a:r>
              <a:rPr lang="en-US" sz="2400" dirty="0">
                <a:solidFill>
                  <a:srgbClr val="FFFF00"/>
                </a:solidFill>
                <a:latin typeface="Cabin Regular"/>
                <a:cs typeface="Cabin Regular"/>
              </a:rPr>
              <a:t>2018</a:t>
            </a:r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, 33 satellites</a:t>
            </a:r>
            <a:r>
              <a:rPr lang="en-US" sz="2400" b="1" dirty="0">
                <a:solidFill>
                  <a:schemeClr val="bg1"/>
                </a:solidFill>
                <a:latin typeface="Cabin Regular"/>
                <a:cs typeface="Cabin Regular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GNSS </a:t>
            </a:r>
          </a:p>
          <a:p>
            <a:r>
              <a:rPr lang="en-US" sz="2400" dirty="0">
                <a:solidFill>
                  <a:srgbClr val="FFFF00"/>
                </a:solidFill>
                <a:latin typeface="Cabin Condensed Bold"/>
                <a:cs typeface="Cabin Condensed Bold"/>
              </a:rPr>
              <a:t>Global </a:t>
            </a:r>
            <a:r>
              <a:rPr lang="en-US" sz="2400" dirty="0">
                <a:solidFill>
                  <a:srgbClr val="29DDDD"/>
                </a:solidFill>
                <a:latin typeface="Cabin Condensed Bold"/>
                <a:cs typeface="Cabin Condensed Bold"/>
              </a:rPr>
              <a:t>Navigation Satellite Systems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21C25-E270-48E2-AED9-F3BC3043362F}"/>
              </a:ext>
            </a:extLst>
          </p:cNvPr>
          <p:cNvSpPr txBox="1"/>
          <p:nvPr/>
        </p:nvSpPr>
        <p:spPr>
          <a:xfrm>
            <a:off x="753614" y="3102031"/>
            <a:ext cx="76367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Regional Satellite Based Augmentation Systems (SBAS)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EGNOS (European Geostationary Navigation Overlay Service)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WAAS (Wide Area Augmentation System - U.S.)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MSAS (MTSAT Satellite Augmentation System - Japan)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GAGAN (GPS Aided Geo Augmented Navigation System - India)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SDCM (System for Differential Corrections and Monitoring - Russian Federation)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Geospatial Data Accuracy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E1F30A-E5F2-43A0-8357-426569717DE9}"/>
              </a:ext>
            </a:extLst>
          </p:cNvPr>
          <p:cNvSpPr/>
          <p:nvPr/>
        </p:nvSpPr>
        <p:spPr>
          <a:xfrm>
            <a:off x="711200" y="1582154"/>
            <a:ext cx="3067050" cy="1625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Accuracy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64794D-0775-40F3-9B42-C95B7AC24C34}"/>
              </a:ext>
            </a:extLst>
          </p:cNvPr>
          <p:cNvSpPr/>
          <p:nvPr/>
        </p:nvSpPr>
        <p:spPr>
          <a:xfrm>
            <a:off x="3382676" y="1125991"/>
            <a:ext cx="2034073" cy="12689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Positional accuracy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77E68C-7683-4EE5-9A14-7F267202642C}"/>
              </a:ext>
            </a:extLst>
          </p:cNvPr>
          <p:cNvSpPr/>
          <p:nvPr/>
        </p:nvSpPr>
        <p:spPr>
          <a:xfrm>
            <a:off x="2365639" y="2909336"/>
            <a:ext cx="2034073" cy="12689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Attribute accuracy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591CB6C0-D9AD-456E-9A11-76E2C8355A99}"/>
              </a:ext>
            </a:extLst>
          </p:cNvPr>
          <p:cNvSpPr/>
          <p:nvPr/>
        </p:nvSpPr>
        <p:spPr>
          <a:xfrm rot="5075237">
            <a:off x="6136334" y="368446"/>
            <a:ext cx="1674132" cy="304803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5E7E2-A73C-4278-801C-3635B59D294A}"/>
              </a:ext>
            </a:extLst>
          </p:cNvPr>
          <p:cNvSpPr txBox="1"/>
          <p:nvPr/>
        </p:nvSpPr>
        <p:spPr>
          <a:xfrm>
            <a:off x="6053425" y="1377408"/>
            <a:ext cx="2324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Expected deviance in geographic location of object to true ground position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B56B068-6279-429D-9460-154E9AB26F82}"/>
              </a:ext>
            </a:extLst>
          </p:cNvPr>
          <p:cNvSpPr/>
          <p:nvPr/>
        </p:nvSpPr>
        <p:spPr>
          <a:xfrm rot="5075237">
            <a:off x="5158830" y="2346184"/>
            <a:ext cx="1674132" cy="304803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C4397-1683-416A-85F6-462675D0854A}"/>
              </a:ext>
            </a:extLst>
          </p:cNvPr>
          <p:cNvSpPr txBox="1"/>
          <p:nvPr/>
        </p:nvSpPr>
        <p:spPr>
          <a:xfrm>
            <a:off x="5035744" y="3330314"/>
            <a:ext cx="2324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Feature accuracy in</a:t>
            </a:r>
          </a:p>
          <a:p>
            <a:r>
              <a:rPr lang="en-US" sz="1600" dirty="0"/>
              <a:t>relation to the elements </a:t>
            </a:r>
          </a:p>
          <a:p>
            <a:r>
              <a:rPr lang="en-US" sz="1600" dirty="0"/>
              <a:t>they represent (soil, forest cover, hydro,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23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tripod&#10;&#10;Description automatically generated">
            <a:extLst>
              <a:ext uri="{FF2B5EF4-FFF2-40B4-BE49-F238E27FC236}">
                <a16:creationId xmlns:a16="http://schemas.microsoft.com/office/drawing/2014/main" id="{6DFF066E-745F-432C-B3CF-9AC8B241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91" y="1022372"/>
            <a:ext cx="3464790" cy="33224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2C1CB"/>
                </a:solidFill>
                <a:latin typeface="Cabin Condensed Bold"/>
                <a:cs typeface="Cabin Condensed Bold"/>
              </a:rPr>
              <a:t>Geospatial Data Accuracy Levels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A8BC0-5F10-4512-9808-99278AE78F50}"/>
              </a:ext>
            </a:extLst>
          </p:cNvPr>
          <p:cNvSpPr txBox="1"/>
          <p:nvPr/>
        </p:nvSpPr>
        <p:spPr>
          <a:xfrm>
            <a:off x="596885" y="4203403"/>
            <a:ext cx="229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2C1CB"/>
                </a:solidFill>
              </a:rPr>
              <a:t>Consumer grade GPS receivers (+/-3m)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8E704-7C3E-4435-A91F-058E1340CE14}"/>
              </a:ext>
            </a:extLst>
          </p:cNvPr>
          <p:cNvSpPr txBox="1"/>
          <p:nvPr/>
        </p:nvSpPr>
        <p:spPr>
          <a:xfrm>
            <a:off x="3383982" y="4200596"/>
            <a:ext cx="229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2C1CB"/>
                </a:solidFill>
              </a:rPr>
              <a:t>Mapping grade GPS receivers (+/-1m)</a:t>
            </a:r>
          </a:p>
        </p:txBody>
      </p:sp>
      <p:pic>
        <p:nvPicPr>
          <p:cNvPr id="24" name="Picture 23" descr="Screen of a cell phone&#10;&#10;Description automatically generated">
            <a:extLst>
              <a:ext uri="{FF2B5EF4-FFF2-40B4-BE49-F238E27FC236}">
                <a16:creationId xmlns:a16="http://schemas.microsoft.com/office/drawing/2014/main" id="{DF7DF9AC-B241-4E33-AE55-362A8182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09" y="1253293"/>
            <a:ext cx="1538378" cy="28606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06E2F4-CB0E-4BEF-A7F1-B33F4DA231B7}"/>
              </a:ext>
            </a:extLst>
          </p:cNvPr>
          <p:cNvSpPr txBox="1"/>
          <p:nvPr/>
        </p:nvSpPr>
        <p:spPr>
          <a:xfrm>
            <a:off x="5985754" y="4207968"/>
            <a:ext cx="242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2C1CB"/>
                </a:solidFill>
              </a:rPr>
              <a:t>Survey grade GPS receivers (+/-1cm/mm)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F02032-8C5A-4A73-AB25-E6790F1E9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007" y="1379831"/>
            <a:ext cx="2336388" cy="26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Common Errors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413000" y="1265463"/>
            <a:ext cx="4318000" cy="211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Datum transformations</a:t>
            </a:r>
          </a:p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Rotation direction &amp; method</a:t>
            </a:r>
          </a:p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Unit settings</a:t>
            </a:r>
          </a:p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Other assumptions</a:t>
            </a:r>
          </a:p>
          <a:p>
            <a:endParaRPr lang="en-US" sz="2400" dirty="0">
              <a:solidFill>
                <a:schemeClr val="bg1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079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Datum Transformations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03200" y="1265464"/>
            <a:ext cx="8693150" cy="187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Early binding &amp; Late binding datum transformations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Early binding - when transforming from </a:t>
            </a:r>
            <a:r>
              <a:rPr lang="en-US" sz="2000" i="1" dirty="0">
                <a:solidFill>
                  <a:srgbClr val="29DDDD"/>
                </a:solidFill>
                <a:latin typeface="Cabin Regular"/>
                <a:cs typeface="Cabin Regular"/>
              </a:rPr>
              <a:t>datum A 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to </a:t>
            </a:r>
            <a:r>
              <a:rPr lang="en-US" sz="2000" i="1" dirty="0">
                <a:solidFill>
                  <a:srgbClr val="FFFF00"/>
                </a:solidFill>
                <a:latin typeface="Cabin Regular"/>
                <a:cs typeface="Cabin Regular"/>
              </a:rPr>
              <a:t>datum B</a:t>
            </a:r>
            <a:r>
              <a:rPr lang="en-US" sz="2000" i="1" dirty="0">
                <a:solidFill>
                  <a:schemeClr val="bg1"/>
                </a:solidFill>
                <a:latin typeface="Cabin Regular"/>
                <a:cs typeface="Cabin Regular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it uses intermediate datum as a “pivot” system (ITRF, WGS84)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 Late binding – No pivot system being used, direct transformation from the source datum to the destination datum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BBDA8-5F00-4C8A-AFF5-4587CB881B01}"/>
              </a:ext>
            </a:extLst>
          </p:cNvPr>
          <p:cNvSpPr txBox="1">
            <a:spLocks/>
          </p:cNvSpPr>
          <p:nvPr/>
        </p:nvSpPr>
        <p:spPr>
          <a:xfrm>
            <a:off x="170746" y="3084536"/>
            <a:ext cx="8693150" cy="187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BUT…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What if there is more than one transformation applicable to the two datums? (i.e. ED50 to ETRS89 there are multiple)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Which WGS84?  (G730, G873, G1150, G1674, G1762, Transit)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Which ITRF Epoch? </a:t>
            </a:r>
          </a:p>
        </p:txBody>
      </p:sp>
    </p:spTree>
    <p:extLst>
      <p:ext uri="{BB962C8B-B14F-4D97-AF65-F5344CB8AC3E}">
        <p14:creationId xmlns:p14="http://schemas.microsoft.com/office/powerpoint/2010/main" val="1989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DC6965-3E1D-4C40-8068-806A0CF7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7" y="0"/>
            <a:ext cx="5254388" cy="51435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82F6FE-4A99-4570-8DC7-06FA62FE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70" y="232610"/>
            <a:ext cx="5254388" cy="51435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837226-E944-4C0A-B11E-A43B6029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851" y="518110"/>
            <a:ext cx="4181475" cy="421957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020498-F379-43C1-92FA-A374FEC0B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455" y="518109"/>
            <a:ext cx="4181475" cy="421957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7AA13-543F-4042-B540-7CB7E289F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455" y="518110"/>
            <a:ext cx="4181475" cy="4219575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0CCDAFBA-1ACB-4BD2-AE73-F528E551E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346" y="824914"/>
            <a:ext cx="61055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Design_Background_1920x1080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9" y="-85274"/>
            <a:ext cx="9144000" cy="5228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4864" y="509623"/>
            <a:ext cx="7164914" cy="4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29DDDD"/>
                </a:solidFill>
                <a:latin typeface="Cabin Condensed Bold"/>
                <a:cs typeface="Cabin Condensed Bold"/>
              </a:rPr>
              <a:t>Rotation Direction and Method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4E69EA-3674-4FE2-A6C8-E906AE3AA76F}"/>
              </a:ext>
            </a:extLst>
          </p:cNvPr>
          <p:cNvSpPr txBox="1">
            <a:spLocks/>
          </p:cNvSpPr>
          <p:nvPr/>
        </p:nvSpPr>
        <p:spPr>
          <a:xfrm>
            <a:off x="203200" y="1265464"/>
            <a:ext cx="8693150" cy="1873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Coordinate Frame Rotation vs. Position Vector Rotation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Related specifically to 7 or 14-parameter datum shifts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Achieves </a:t>
            </a:r>
            <a:r>
              <a:rPr lang="en-US" sz="2000" dirty="0">
                <a:solidFill>
                  <a:srgbClr val="22C1CB"/>
                </a:solidFill>
                <a:latin typeface="Cabin Regular"/>
                <a:cs typeface="Cabin Regular"/>
              </a:rPr>
              <a:t>equal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 results, uses </a:t>
            </a:r>
            <a:r>
              <a:rPr lang="en-US" sz="2000" dirty="0">
                <a:solidFill>
                  <a:srgbClr val="FFFF00"/>
                </a:solidFill>
                <a:latin typeface="Cabin Regular"/>
                <a:cs typeface="Cabin Regular"/>
              </a:rPr>
              <a:t>opposite</a:t>
            </a:r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 method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CFR is rotating the entire frame around the position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PVR is rotating the actual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D486-CF1F-465E-BB37-B4FB5AC2D222}"/>
              </a:ext>
            </a:extLst>
          </p:cNvPr>
          <p:cNvSpPr txBox="1"/>
          <p:nvPr/>
        </p:nvSpPr>
        <p:spPr>
          <a:xfrm>
            <a:off x="1122946" y="3686601"/>
            <a:ext cx="6453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bin Regular"/>
                <a:cs typeface="Cabin Regular"/>
              </a:rPr>
              <a:t>BUT…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What if one uses CFR when they need PVR?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bin Regular"/>
                <a:cs typeface="Cabin Regular"/>
              </a:rPr>
              <a:t>Reversed signage, improper calculation, bad positioning</a:t>
            </a:r>
          </a:p>
          <a:p>
            <a:endParaRPr lang="en-US" dirty="0"/>
          </a:p>
        </p:txBody>
      </p:sp>
      <p:pic>
        <p:nvPicPr>
          <p:cNvPr id="3" name="Picture 2" descr="A picture containing sky, object&#10;&#10;Description automatically generated">
            <a:extLst>
              <a:ext uri="{FF2B5EF4-FFF2-40B4-BE49-F238E27FC236}">
                <a16:creationId xmlns:a16="http://schemas.microsoft.com/office/drawing/2014/main" id="{89A14272-B37C-4A1F-974F-320E6D02B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260" y="1057480"/>
            <a:ext cx="4427002" cy="29432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37EC220-B5E6-426B-AE91-01B98B99C890}"/>
              </a:ext>
            </a:extLst>
          </p:cNvPr>
          <p:cNvGrpSpPr/>
          <p:nvPr/>
        </p:nvGrpSpPr>
        <p:grpSpPr>
          <a:xfrm>
            <a:off x="311150" y="390797"/>
            <a:ext cx="8295238" cy="4361905"/>
            <a:chOff x="247650" y="390797"/>
            <a:chExt cx="8295238" cy="4361905"/>
          </a:xfrm>
        </p:grpSpPr>
        <p:pic>
          <p:nvPicPr>
            <p:cNvPr id="8" name="Picture 7" descr="A picture containing text, map, sky, indoor&#10;&#10;Description automatically generated">
              <a:extLst>
                <a:ext uri="{FF2B5EF4-FFF2-40B4-BE49-F238E27FC236}">
                  <a16:creationId xmlns:a16="http://schemas.microsoft.com/office/drawing/2014/main" id="{67DAFB06-DE33-4564-9953-ABECDBD0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50" y="390797"/>
              <a:ext cx="8295238" cy="436190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287F54-221D-4878-9C83-BB2B24C8E96F}"/>
                </a:ext>
              </a:extLst>
            </p:cNvPr>
            <p:cNvSpPr/>
            <p:nvPr/>
          </p:nvSpPr>
          <p:spPr>
            <a:xfrm>
              <a:off x="311150" y="1456899"/>
              <a:ext cx="1333500" cy="257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30F951-9F34-4F14-A2D5-41113CF0EB1F}"/>
                </a:ext>
              </a:extLst>
            </p:cNvPr>
            <p:cNvSpPr/>
            <p:nvPr/>
          </p:nvSpPr>
          <p:spPr>
            <a:xfrm>
              <a:off x="364853" y="3694386"/>
              <a:ext cx="1333500" cy="257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E5C11-1735-42D6-B324-053F98EA71FD}"/>
                </a:ext>
              </a:extLst>
            </p:cNvPr>
            <p:cNvSpPr txBox="1"/>
            <p:nvPr/>
          </p:nvSpPr>
          <p:spPr>
            <a:xfrm>
              <a:off x="364853" y="1211155"/>
              <a:ext cx="2705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29DDDD"/>
                  </a:solidFill>
                  <a:latin typeface="Cabin Condensed Bold"/>
                </a:rPr>
                <a:t>Position Vector Rotation</a:t>
              </a: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30FC0D-D464-4A0F-A0E6-E46778D316EA}"/>
                </a:ext>
              </a:extLst>
            </p:cNvPr>
            <p:cNvSpPr txBox="1"/>
            <p:nvPr/>
          </p:nvSpPr>
          <p:spPr>
            <a:xfrm>
              <a:off x="364853" y="3383864"/>
              <a:ext cx="3002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29DDDD"/>
                  </a:solidFill>
                  <a:latin typeface="Cabin Condensed Bold"/>
                </a:rPr>
                <a:t>Coordinate Frame Rotation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34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958</Words>
  <Application>Microsoft Office PowerPoint</Application>
  <PresentationFormat>On-screen Show (16:9)</PresentationFormat>
  <Paragraphs>148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Alegreya</vt:lpstr>
      <vt:lpstr>Arial</vt:lpstr>
      <vt:lpstr>Cabin Bold</vt:lpstr>
      <vt:lpstr>Cabin Condensed Bold</vt:lpstr>
      <vt:lpstr>Cabin Regular</vt:lpstr>
      <vt:lpstr>Calibri</vt:lpstr>
      <vt:lpstr>Wingdings</vt:lpstr>
      <vt:lpstr>Office Theme</vt:lpstr>
      <vt:lpstr>Working with Change; Staying Current When Standards Change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NSRS Modernization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ANAYLIZING TERRAIN</dc:title>
  <dc:creator>Chelsea Ellis</dc:creator>
  <cp:lastModifiedBy>Kris Berglund</cp:lastModifiedBy>
  <cp:revision>117</cp:revision>
  <dcterms:created xsi:type="dcterms:W3CDTF">2016-07-14T13:34:57Z</dcterms:created>
  <dcterms:modified xsi:type="dcterms:W3CDTF">2020-05-06T20:17:51Z</dcterms:modified>
</cp:coreProperties>
</file>